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74" r:id="rId4"/>
    <p:sldId id="261" r:id="rId5"/>
    <p:sldId id="263" r:id="rId6"/>
    <p:sldId id="258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31CE5-CEB6-4600-B61D-93F13C199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AAE2D3-9428-437F-B361-2BDEF8D1DD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A0C45-3A38-4C5B-848E-32C406813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9386C-37D7-46A5-80AF-3B95E7B1C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B938E-44A2-437A-8F2A-15AE28A76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010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2BF2E-558F-42CC-BA72-0779A24EE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7A369E-ECF3-48C4-B608-204927FED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C12018-5C72-4AA4-B83E-2874A5F0F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93BF8A-E0C1-4B39-92B5-213C8CD8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CD29E-D378-4055-B378-D44CA386C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395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C41E46-4C87-40B5-A1FA-13581B247D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66FC42-92DB-4E11-A04A-CD1C694278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9B6573-2F45-4A65-9FEE-4E7F7F051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5A1F02-8D7B-4405-B31F-8E9490A4D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9AA7DE-177A-4BDA-9FF5-F40DE0310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545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14F59-F9A2-435C-936F-0D2FAF7BF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2AC18-887A-4023-9574-CEE53F6A1A35}" type="datetimeFigureOut">
              <a:rPr lang="en-US"/>
              <a:pPr>
                <a:defRPr/>
              </a:pPr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F128ED-3D15-43BE-838F-A25BFB6FB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C0A4D-985B-49DE-AF75-186393CD9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5DE1F-C95C-4989-BFFE-800D838DC4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1241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D79332-9465-4838-9E0F-684884823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F44B6-2495-4230-8489-A7C1E0FEAF19}" type="datetimeFigureOut">
              <a:rPr lang="en-US"/>
              <a:pPr>
                <a:defRPr/>
              </a:pPr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F8046-223C-4417-91D1-2FDEF0D78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AFE3F-90EC-40AD-BD00-8D6358FE1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F390E-4B78-406D-AEF3-22A30259CE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3237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9A32A-E0F0-4952-B7C2-C8FE4902A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1EB0F-72D8-401D-89AD-0B0BF8F5B77E}" type="datetimeFigureOut">
              <a:rPr lang="en-US"/>
              <a:pPr>
                <a:defRPr/>
              </a:pPr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D35A8-AA17-49B1-A1BB-1358E1411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849C6-9F7C-40A4-AA71-BDCA17487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22DEEF-FBCC-4734-84B8-F566027488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2226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BCC2A4A-60BA-403C-BEC4-56936773B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327D5-FC38-42AB-82D3-12F5D5372DCF}" type="datetimeFigureOut">
              <a:rPr lang="en-US"/>
              <a:pPr>
                <a:defRPr/>
              </a:pPr>
              <a:t>3/18/2020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CE89B32-87B6-4755-9345-0BB3B7EF7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29F819C-121C-48C2-BABD-5597EE426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3C178F-E730-4488-B925-1C49189CEE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16125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4BEC507-1C01-43AB-8215-6A96B2EAC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96549-AF3C-4B03-87A6-C4F4036A2E11}" type="datetimeFigureOut">
              <a:rPr lang="en-US"/>
              <a:pPr>
                <a:defRPr/>
              </a:pPr>
              <a:t>3/18/2020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192766D-286A-46F9-98B5-99A877688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64B4F58-0CE0-447F-B942-2513F7798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55D38-318C-43C4-BE01-3333010785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0614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43C122B-87D0-4DC3-B8D7-3E551F3BC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D45EA-AB7A-453C-8EDB-0015873AF9E0}" type="datetimeFigureOut">
              <a:rPr lang="en-US"/>
              <a:pPr>
                <a:defRPr/>
              </a:pPr>
              <a:t>3/18/2020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69DE64D-0518-427E-85BA-472CA668D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2601544-D1F5-497B-B3F8-94809FC68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94BB6E-9CE2-46B1-93A8-9D8B144939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03104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864FE6B-8044-4D12-8DDA-4BC0EACF9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CC9BA-CD76-4D23-940B-F07352A91B70}" type="datetimeFigureOut">
              <a:rPr lang="en-US"/>
              <a:pPr>
                <a:defRPr/>
              </a:pPr>
              <a:t>3/18/2020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61B28F5-B9A3-466D-9B8D-4319D7131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F75ABB4-B3DF-48A6-9A84-6B58622F5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0EEF2A-36BF-45E3-8D68-B2366F5406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29669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1F99AD7-F70A-4AAD-BD9F-8E701E307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19942-C935-47F3-991B-11A1FAE69126}" type="datetimeFigureOut">
              <a:rPr lang="en-US"/>
              <a:pPr>
                <a:defRPr/>
              </a:pPr>
              <a:t>3/18/2020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E5B92AE-986D-4742-BD07-8F0A3D4E7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1F590C7-8F5B-41ED-92D9-DC5FB6BA2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8316E2-9357-4C9D-A5E7-88CF1C9691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5154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1650C-E677-480F-B7A6-671EFC008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285F9-0849-45CB-BB63-0C4A5D40E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731BB-49C6-4986-BBED-EE60E008F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FD88C0-1DC1-46F3-B117-D1E2C8505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723D33-89FD-4CF3-9FE6-7B1AC43BF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03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012B700-2CE7-4F9A-A503-A7DB9DEC9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43FE8-0116-4F74-885E-70C74DC930F0}" type="datetimeFigureOut">
              <a:rPr lang="en-US"/>
              <a:pPr>
                <a:defRPr/>
              </a:pPr>
              <a:t>3/18/2020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213F54C-0CA6-4418-9896-B3DC06749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AD9A962-2138-4DE9-A7E7-628A59BE3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8B1F3-AC1A-4212-B104-3701F233A0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45304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F80B6-345E-43ED-906B-F366401BE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EC096-39A7-4159-81E5-65F7A18F4CE1}" type="datetimeFigureOut">
              <a:rPr lang="en-US"/>
              <a:pPr>
                <a:defRPr/>
              </a:pPr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359294-742E-439E-9527-6CC66D7F3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7CF95-B8A9-4500-8A71-15FB728F5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A4B80F-EB50-4634-B2DF-C77F970677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14529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3C5C9-BB54-4824-BDBE-DC913DBA9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4A82C-CD05-4B08-B2FF-7E25BA5A4B4E}" type="datetimeFigureOut">
              <a:rPr lang="en-US"/>
              <a:pPr>
                <a:defRPr/>
              </a:pPr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862D0-ACD4-4740-868E-F61C5421B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A8C7E-16FC-420D-AF72-60E7852FC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2FDE8-ADE1-4299-80B3-BE219DD70C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5610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BF0C1-FE71-4BEB-B0B8-C2940A5C3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44577F-0A13-4A7C-A24D-2B8590E825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11FFA-D2F5-4D65-B518-277807783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81769-5BFC-4D89-80F7-F06124561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DBB8E-E4F6-43E8-8C94-249FE33FB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281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FC3A9-6895-4F58-B423-C9AF2437B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04BC6-7A55-4CC6-A03A-CBFC1EB525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0F93C9-A82D-4C6B-B51C-B666FED1A4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B2D3E1-676A-4850-A810-F519814FB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A7F36-4093-4FE1-B31D-1C656C3C1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F8217E-4848-42FA-B7BA-58BE5038B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398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B0CD5-3FA1-4028-BD11-D72DC79B3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BA4B2B-133D-4BD3-9E39-69DEC44B5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33691-912C-412E-B752-5339F9FF9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484797-445B-4502-A5DB-F56B686032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3C0073-0E44-41D3-A904-2059CE4B57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729B7E-1467-4E8A-9C0B-232241409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8F1073-A635-4F53-9AD6-679868789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B0A99A-497C-47B6-9730-81BF1FE2E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808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8F9B6-F4EF-4EB4-9471-696C22F5E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4A6105-5C7C-4A87-ABCB-F8316339B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55CA81-F092-48C4-AC73-5590026C2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75B7F6-C618-4CD7-8EDA-762F499F1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719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60CC92-C5F6-4060-A3AD-FDCC07624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9B4E0-2889-4F92-8B6F-94231FAB8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995705-2E54-43B0-8D75-124F453FC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24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CDDAC-45B2-4D6E-8603-DF7079193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F9FF8-342C-4A38-8ED6-0B846132E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E93EA9-8485-4A4D-B926-E46210E998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7575BC-8434-4D80-95C1-346935B94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E2AE68-1EBA-4650-8A07-494D9A653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47A76-A9AA-4B7C-B826-C05FA582C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757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3EF96-EECC-4DEC-A24B-A2AEF1280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AA0B20-7050-4B37-AC94-E640D76E98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712484-B05E-4895-84CF-B5799AD581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C523EB-3807-4009-A9A4-43F3B303E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798697-60F3-462F-B818-A882ED9F3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3C95F6-C862-4F3D-B0EB-D7F8A6FA3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6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7A00AC-61AD-4D1D-8A9C-B9BCE855E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E14901-C514-4B49-A501-F0E84E1EBB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D9A7D-4585-47CC-9BC1-26960F5410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EC52C-8697-4D53-B0DF-F5B51C13E5B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43ED6-89D7-4494-9AEE-E9DD52248A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610A23-9F63-40EF-A7DF-839F06BFC0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328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9CBDAAE-7DF8-4B24-88C8-783BC102A60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D6B30C9-6DCD-43DD-BD91-E9BFB5220B3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4A404-9F5C-46C9-8EF2-5F581AE4CE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6FDCF6-14E2-45AF-8F66-D4BB08EDA3D8}" type="datetimeFigureOut">
              <a:rPr lang="en-US"/>
              <a:pPr>
                <a:defRPr/>
              </a:pPr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109E2-25A3-4212-8B65-1123F88AAF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1BB409-3BC6-457B-805E-6D72DB2912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96E46EAC-9B81-41E8-94EA-2C26392569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171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AE07C-F75A-4537-ACD1-D0CC1BD72B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REVISION 5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E568DA-B44A-4592-ACFB-9B9D417F60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GRAMMAR AND VOCABULARY</a:t>
            </a:r>
          </a:p>
          <a:p>
            <a:r>
              <a:rPr lang="en-US" dirty="0"/>
              <a:t>(with key)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6153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AE1866F-56B8-4862-8F0C-2FD26D592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0198" y="274638"/>
            <a:ext cx="8229600" cy="563562"/>
          </a:xfrm>
        </p:spPr>
        <p:txBody>
          <a:bodyPr/>
          <a:lstStyle/>
          <a:p>
            <a:r>
              <a:rPr lang="en-US" altLang="en-US" sz="2400" b="1" dirty="0"/>
              <a:t>2. Complete the sentences with a relative pronoun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FB5389E-9676-49F2-B4D8-7F575C649C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52600" y="838200"/>
            <a:ext cx="8915400" cy="5638799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sz="2000" dirty="0"/>
              <a:t>Cathy is the woman </a:t>
            </a:r>
            <a:r>
              <a:rPr lang="en-US" altLang="en-US" sz="2000" i="1" dirty="0">
                <a:solidFill>
                  <a:srgbClr val="00B0F0"/>
                </a:solidFill>
              </a:rPr>
              <a:t>who</a:t>
            </a:r>
            <a:r>
              <a:rPr lang="en-US" altLang="en-US" sz="2000" dirty="0"/>
              <a:t> is married to Ben.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000" dirty="0"/>
              <a:t>John is the taxi driver </a:t>
            </a:r>
            <a:r>
              <a:rPr lang="en-US" altLang="en-US" sz="2000" i="1" dirty="0">
                <a:solidFill>
                  <a:srgbClr val="00B0F0"/>
                </a:solidFill>
              </a:rPr>
              <a:t>whom</a:t>
            </a:r>
            <a:r>
              <a:rPr lang="en-US" altLang="en-US" sz="2000" dirty="0"/>
              <a:t> Jane is married to.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000" dirty="0"/>
              <a:t>Jenny is the woman </a:t>
            </a:r>
            <a:r>
              <a:rPr lang="en-US" altLang="en-US" sz="2000" i="1" dirty="0">
                <a:solidFill>
                  <a:srgbClr val="00B0F0"/>
                </a:solidFill>
              </a:rPr>
              <a:t>whose</a:t>
            </a:r>
            <a:r>
              <a:rPr lang="en-US" altLang="en-US" sz="2000" dirty="0"/>
              <a:t> husband likes jogging.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000" dirty="0"/>
              <a:t>Dave is the man </a:t>
            </a:r>
            <a:r>
              <a:rPr lang="en-US" altLang="en-US" sz="2000" i="1" dirty="0">
                <a:solidFill>
                  <a:srgbClr val="00B0F0"/>
                </a:solidFill>
              </a:rPr>
              <a:t>who</a:t>
            </a:r>
            <a:r>
              <a:rPr lang="en-US" altLang="en-US" sz="2000" dirty="0"/>
              <a:t> works a s a mechanic.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000" dirty="0"/>
              <a:t>Cycling is the hobby </a:t>
            </a:r>
            <a:r>
              <a:rPr lang="en-US" altLang="en-US" sz="2000" i="1" dirty="0">
                <a:solidFill>
                  <a:srgbClr val="00B0F0"/>
                </a:solidFill>
              </a:rPr>
              <a:t>which/that </a:t>
            </a:r>
            <a:r>
              <a:rPr lang="en-US" altLang="en-US" sz="2000" dirty="0"/>
              <a:t>John likes best.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000" dirty="0"/>
              <a:t>Ben is married to a woman </a:t>
            </a:r>
            <a:r>
              <a:rPr lang="en-US" altLang="en-US" sz="2000" i="1" dirty="0">
                <a:solidFill>
                  <a:srgbClr val="00B0F0"/>
                </a:solidFill>
              </a:rPr>
              <a:t>whose</a:t>
            </a:r>
            <a:r>
              <a:rPr lang="en-US" altLang="en-US" sz="2000" dirty="0"/>
              <a:t> hobby is reading.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000" dirty="0"/>
              <a:t>Jogging is something </a:t>
            </a:r>
            <a:r>
              <a:rPr lang="en-US" altLang="en-US" sz="2000" i="1" dirty="0">
                <a:solidFill>
                  <a:srgbClr val="00B0F0"/>
                </a:solidFill>
              </a:rPr>
              <a:t>which/that </a:t>
            </a:r>
            <a:r>
              <a:rPr lang="en-US" altLang="en-US" sz="2000" dirty="0"/>
              <a:t>Toby likes to do.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000" dirty="0"/>
              <a:t>The man </a:t>
            </a:r>
            <a:r>
              <a:rPr lang="en-US" altLang="en-US" sz="2000" i="1" dirty="0">
                <a:solidFill>
                  <a:srgbClr val="00B0F0"/>
                </a:solidFill>
              </a:rPr>
              <a:t>who</a:t>
            </a:r>
            <a:r>
              <a:rPr lang="en-US" altLang="en-US" sz="2000" dirty="0"/>
              <a:t> brings the post is called Ben.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000" dirty="0"/>
              <a:t> Photography is something </a:t>
            </a:r>
            <a:r>
              <a:rPr lang="en-US" altLang="en-US" sz="2000" i="1" dirty="0">
                <a:solidFill>
                  <a:srgbClr val="00B0F0"/>
                </a:solidFill>
              </a:rPr>
              <a:t>which/that </a:t>
            </a:r>
            <a:r>
              <a:rPr lang="en-US" altLang="en-US" sz="2000" dirty="0"/>
              <a:t>interests Sally.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000" dirty="0"/>
              <a:t>Sally is the woman </a:t>
            </a:r>
            <a:r>
              <a:rPr lang="en-US" altLang="en-US" sz="2000" i="1" dirty="0">
                <a:solidFill>
                  <a:srgbClr val="00B0F0"/>
                </a:solidFill>
              </a:rPr>
              <a:t>who</a:t>
            </a:r>
            <a:r>
              <a:rPr lang="en-US" altLang="en-US" sz="2000" dirty="0"/>
              <a:t> works as a bus driver.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000" dirty="0"/>
              <a:t>Reading is a hobby </a:t>
            </a:r>
            <a:r>
              <a:rPr lang="en-US" altLang="en-US" sz="2000" i="1" dirty="0">
                <a:solidFill>
                  <a:srgbClr val="00B0F0"/>
                </a:solidFill>
              </a:rPr>
              <a:t>which/that </a:t>
            </a:r>
            <a:r>
              <a:rPr lang="en-US" altLang="en-US" sz="2000" dirty="0"/>
              <a:t>Cathy enjoys.</a:t>
            </a:r>
          </a:p>
          <a:p>
            <a:pPr marL="609600" indent="-609600">
              <a:buNone/>
            </a:pPr>
            <a:r>
              <a:rPr lang="en-US" altLang="en-US" sz="2000" b="1" dirty="0"/>
              <a:t>In which of these sentences can you omit the relative pronoun?</a:t>
            </a:r>
          </a:p>
          <a:p>
            <a:pPr marL="609600" indent="-609600">
              <a:buNone/>
            </a:pPr>
            <a:r>
              <a:rPr lang="en-US" altLang="en-US" sz="2000" b="1" dirty="0"/>
              <a:t>	</a:t>
            </a:r>
            <a:r>
              <a:rPr lang="en-US" altLang="en-US" sz="2000" i="1" dirty="0">
                <a:solidFill>
                  <a:srgbClr val="00B0F0"/>
                </a:solidFill>
              </a:rPr>
              <a:t>You can omit the relative pronoun in sentences </a:t>
            </a:r>
            <a:r>
              <a:rPr lang="en-US" altLang="en-US" sz="2000" b="1" i="1" dirty="0">
                <a:solidFill>
                  <a:srgbClr val="00B0F0"/>
                </a:solidFill>
              </a:rPr>
              <a:t>5, 7</a:t>
            </a:r>
            <a:r>
              <a:rPr lang="en-US" altLang="en-US" sz="2000" i="1" dirty="0">
                <a:solidFill>
                  <a:srgbClr val="00B0F0"/>
                </a:solidFill>
              </a:rPr>
              <a:t> and </a:t>
            </a:r>
            <a:r>
              <a:rPr lang="en-US" altLang="en-US" sz="2000" b="1" i="1" dirty="0">
                <a:solidFill>
                  <a:srgbClr val="00B0F0"/>
                </a:solidFill>
              </a:rPr>
              <a:t>11</a:t>
            </a:r>
            <a:r>
              <a:rPr lang="en-US" altLang="en-US" sz="2000" i="1" dirty="0">
                <a:solidFill>
                  <a:srgbClr val="00B0F0"/>
                </a:solidFill>
              </a:rPr>
              <a:t> because the relative pronoun is the </a:t>
            </a:r>
            <a:r>
              <a:rPr lang="en-US" altLang="en-US" sz="2000" b="1" i="1" dirty="0">
                <a:solidFill>
                  <a:srgbClr val="00B0F0"/>
                </a:solidFill>
              </a:rPr>
              <a:t>OBJECT</a:t>
            </a:r>
            <a:r>
              <a:rPr lang="en-US" altLang="en-US" sz="2000" i="1" dirty="0">
                <a:solidFill>
                  <a:srgbClr val="00B0F0"/>
                </a:solidFill>
              </a:rPr>
              <a:t> of the relative clause. In all other sentences, the relative pronoun is the </a:t>
            </a:r>
            <a:r>
              <a:rPr lang="en-US" altLang="en-US" sz="2000" b="1" i="1" dirty="0">
                <a:solidFill>
                  <a:srgbClr val="00B0F0"/>
                </a:solidFill>
              </a:rPr>
              <a:t>SUBJECT</a:t>
            </a:r>
            <a:r>
              <a:rPr lang="en-US" altLang="en-US" sz="2000" i="1" dirty="0">
                <a:solidFill>
                  <a:srgbClr val="00B0F0"/>
                </a:solidFill>
              </a:rPr>
              <a:t> of the relative clause.</a:t>
            </a:r>
          </a:p>
        </p:txBody>
      </p:sp>
    </p:spTree>
    <p:extLst>
      <p:ext uri="{BB962C8B-B14F-4D97-AF65-F5344CB8AC3E}">
        <p14:creationId xmlns:p14="http://schemas.microsoft.com/office/powerpoint/2010/main" val="2031413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A69D8-9E9E-4395-8664-8C0F724C1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/>
              <a:t>3. Find and correct the mistakes in the following sentences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716E3-BEE1-4537-81BF-B3069C462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Braille </a:t>
            </a:r>
            <a:r>
              <a:rPr lang="en-US" dirty="0">
                <a:solidFill>
                  <a:srgbClr val="FF0000"/>
                </a:solidFill>
              </a:rPr>
              <a:t>has</a:t>
            </a:r>
            <a:r>
              <a:rPr lang="en-US" dirty="0"/>
              <a:t> used by blind people. – Braille </a:t>
            </a:r>
            <a:r>
              <a:rPr lang="en-US" dirty="0">
                <a:solidFill>
                  <a:srgbClr val="00B0F0"/>
                </a:solidFill>
              </a:rPr>
              <a:t>is </a:t>
            </a:r>
            <a:r>
              <a:rPr lang="en-US" dirty="0"/>
              <a:t>used…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A lot </a:t>
            </a:r>
            <a:r>
              <a:rPr lang="en-US" dirty="0">
                <a:solidFill>
                  <a:srgbClr val="FF0000"/>
                </a:solidFill>
              </a:rPr>
              <a:t>known</a:t>
            </a:r>
            <a:r>
              <a:rPr lang="en-US" dirty="0"/>
              <a:t> nowadays about causes of some disabilities. – A lot </a:t>
            </a:r>
            <a:r>
              <a:rPr lang="en-US" dirty="0">
                <a:solidFill>
                  <a:srgbClr val="00B0F0"/>
                </a:solidFill>
              </a:rPr>
              <a:t>is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known</a:t>
            </a:r>
            <a:r>
              <a:rPr lang="en-US" dirty="0"/>
              <a:t>…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Some modifications </a:t>
            </a:r>
            <a:r>
              <a:rPr lang="en-US" dirty="0">
                <a:solidFill>
                  <a:srgbClr val="FF0000"/>
                </a:solidFill>
              </a:rPr>
              <a:t>will be requiring </a:t>
            </a:r>
            <a:r>
              <a:rPr lang="en-US" dirty="0"/>
              <a:t>for students with low vision. – </a:t>
            </a:r>
            <a:r>
              <a:rPr lang="en-US" dirty="0">
                <a:solidFill>
                  <a:srgbClr val="00B0F0"/>
                </a:solidFill>
              </a:rPr>
              <a:t>will be required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Autism spectrum disorder is a term </a:t>
            </a:r>
            <a:r>
              <a:rPr lang="en-US" dirty="0">
                <a:solidFill>
                  <a:srgbClr val="FF0000"/>
                </a:solidFill>
              </a:rPr>
              <a:t>who</a:t>
            </a:r>
            <a:r>
              <a:rPr lang="en-US" dirty="0"/>
              <a:t> is used nowadays for autism and other disorders similar to it. - </a:t>
            </a:r>
            <a:r>
              <a:rPr lang="en-US" dirty="0">
                <a:solidFill>
                  <a:srgbClr val="00B0F0"/>
                </a:solidFill>
              </a:rPr>
              <a:t>which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Children </a:t>
            </a:r>
            <a:r>
              <a:rPr lang="en-US" dirty="0">
                <a:solidFill>
                  <a:srgbClr val="FF0000"/>
                </a:solidFill>
              </a:rPr>
              <a:t>that</a:t>
            </a:r>
            <a:r>
              <a:rPr lang="en-US" i="1" dirty="0"/>
              <a:t> </a:t>
            </a:r>
            <a:r>
              <a:rPr lang="en-US" dirty="0"/>
              <a:t>identical twins have autism are more likely to have autism themselves. - </a:t>
            </a:r>
            <a:r>
              <a:rPr lang="en-US" dirty="0">
                <a:solidFill>
                  <a:srgbClr val="00B0F0"/>
                </a:solidFill>
              </a:rPr>
              <a:t>whose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Most professionals </a:t>
            </a:r>
            <a:r>
              <a:rPr lang="en-US" dirty="0">
                <a:solidFill>
                  <a:srgbClr val="FF0000"/>
                </a:solidFill>
              </a:rPr>
              <a:t>which</a:t>
            </a:r>
            <a:r>
              <a:rPr lang="en-US" dirty="0"/>
              <a:t> are involved in educational programming for students with autism spectrum disorders agree that students with autism primarily need instruction in communication skills. - </a:t>
            </a:r>
            <a:r>
              <a:rPr lang="en-US" dirty="0">
                <a:solidFill>
                  <a:srgbClr val="00B0F0"/>
                </a:solidFill>
              </a:rPr>
              <a:t>who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843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BFF684C7-CDF9-4F3F-8765-FE33493F0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800" b="1" dirty="0"/>
              <a:t>4. Write the appropriate term or phrase for each definition</a:t>
            </a:r>
            <a:endParaRPr lang="en-GB" altLang="en-US" sz="2800" dirty="0"/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F06E802B-06F0-470A-83F7-17098BF26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983163"/>
          </a:xfrm>
        </p:spPr>
        <p:txBody>
          <a:bodyPr/>
          <a:lstStyle/>
          <a:p>
            <a:r>
              <a:rPr lang="en-US" altLang="en-US" sz="2000" dirty="0"/>
              <a:t>A partial or total inability to see – </a:t>
            </a:r>
            <a:r>
              <a:rPr lang="en-US" altLang="en-US" sz="2000" i="1" dirty="0">
                <a:solidFill>
                  <a:srgbClr val="00B0F0"/>
                </a:solidFill>
              </a:rPr>
              <a:t>visual impairment</a:t>
            </a:r>
            <a:endParaRPr lang="en-GB" altLang="en-US" sz="2000" i="1" dirty="0">
              <a:solidFill>
                <a:srgbClr val="00B0F0"/>
              </a:solidFill>
            </a:endParaRPr>
          </a:p>
          <a:p>
            <a:r>
              <a:rPr lang="en-US" altLang="en-US" sz="2000" dirty="0"/>
              <a:t>Ability to see clearly – </a:t>
            </a:r>
            <a:r>
              <a:rPr lang="en-US" altLang="en-US" sz="2000" i="1" dirty="0">
                <a:solidFill>
                  <a:srgbClr val="00B0F0"/>
                </a:solidFill>
              </a:rPr>
              <a:t>visual acuity</a:t>
            </a:r>
            <a:endParaRPr lang="en-GB" altLang="en-US" sz="2000" i="1" dirty="0">
              <a:solidFill>
                <a:srgbClr val="00B0F0"/>
              </a:solidFill>
            </a:endParaRPr>
          </a:p>
          <a:p>
            <a:r>
              <a:rPr lang="en-US" altLang="en-US" sz="2000" dirty="0"/>
              <a:t>People who are unable to see anything – </a:t>
            </a:r>
            <a:r>
              <a:rPr lang="en-US" altLang="en-US" sz="2000" i="1" dirty="0">
                <a:solidFill>
                  <a:srgbClr val="00B0F0"/>
                </a:solidFill>
              </a:rPr>
              <a:t>blind people</a:t>
            </a:r>
            <a:endParaRPr lang="en-GB" altLang="en-US" sz="2000" i="1" dirty="0">
              <a:solidFill>
                <a:srgbClr val="00B0F0"/>
              </a:solidFill>
            </a:endParaRPr>
          </a:p>
          <a:p>
            <a:r>
              <a:rPr lang="en-US" altLang="en-US" sz="2000" dirty="0"/>
              <a:t>People who can read print with adaptations (e.g. magnifying devices) – </a:t>
            </a:r>
            <a:r>
              <a:rPr lang="en-US" altLang="en-US" sz="2000" i="1" dirty="0">
                <a:solidFill>
                  <a:srgbClr val="00B0F0"/>
                </a:solidFill>
              </a:rPr>
              <a:t>people with low vision</a:t>
            </a:r>
            <a:endParaRPr lang="en-GB" altLang="en-US" sz="2000" i="1" dirty="0">
              <a:solidFill>
                <a:srgbClr val="00B0F0"/>
              </a:solidFill>
            </a:endParaRPr>
          </a:p>
          <a:p>
            <a:r>
              <a:rPr lang="en-US" altLang="en-US" sz="2000" dirty="0"/>
              <a:t>A system of raised dots by which people who are blind read with their fingertips – </a:t>
            </a:r>
            <a:r>
              <a:rPr lang="en-US" altLang="en-US" sz="2000" i="1" dirty="0">
                <a:solidFill>
                  <a:srgbClr val="00B0F0"/>
                </a:solidFill>
              </a:rPr>
              <a:t>Braille</a:t>
            </a:r>
            <a:r>
              <a:rPr lang="en-US" altLang="en-US" sz="2000" dirty="0"/>
              <a:t> </a:t>
            </a:r>
            <a:endParaRPr lang="en-GB" altLang="en-US" sz="2000" dirty="0"/>
          </a:p>
          <a:p>
            <a:r>
              <a:rPr lang="en-US" altLang="en-US" sz="2000" dirty="0"/>
              <a:t>Bending of the light rays as they pass through various structures of the eye – </a:t>
            </a:r>
            <a:r>
              <a:rPr lang="en-US" altLang="en-US" sz="2000" i="1" dirty="0">
                <a:solidFill>
                  <a:srgbClr val="00B0F0"/>
                </a:solidFill>
              </a:rPr>
              <a:t>refraction</a:t>
            </a:r>
            <a:r>
              <a:rPr lang="en-US" altLang="en-US" sz="2000" dirty="0"/>
              <a:t> </a:t>
            </a:r>
            <a:endParaRPr lang="en-GB" altLang="en-US" sz="2000" dirty="0"/>
          </a:p>
          <a:p>
            <a:r>
              <a:rPr lang="en-US" altLang="en-US" sz="2000" dirty="0"/>
              <a:t>Nearsightedness – </a:t>
            </a:r>
            <a:r>
              <a:rPr lang="en-US" altLang="en-US" sz="2000" i="1" dirty="0">
                <a:solidFill>
                  <a:srgbClr val="00B0F0"/>
                </a:solidFill>
              </a:rPr>
              <a:t>myopia</a:t>
            </a:r>
            <a:r>
              <a:rPr lang="en-US" altLang="en-US" sz="2000" dirty="0"/>
              <a:t> </a:t>
            </a:r>
            <a:endParaRPr lang="en-GB" altLang="en-US" sz="2000" dirty="0"/>
          </a:p>
          <a:p>
            <a:r>
              <a:rPr lang="en-US" altLang="en-US" sz="2000" dirty="0"/>
              <a:t>Farsightedness – </a:t>
            </a:r>
            <a:r>
              <a:rPr lang="en-US" altLang="en-US" sz="2000" i="1" dirty="0">
                <a:solidFill>
                  <a:srgbClr val="00B0F0"/>
                </a:solidFill>
              </a:rPr>
              <a:t>hyperopia</a:t>
            </a:r>
            <a:r>
              <a:rPr lang="en-US" altLang="en-US" sz="2000" dirty="0"/>
              <a:t> </a:t>
            </a:r>
            <a:endParaRPr lang="en-GB" altLang="en-US" sz="2000" dirty="0"/>
          </a:p>
          <a:p>
            <a:r>
              <a:rPr lang="en-US" altLang="en-US" sz="2000" dirty="0"/>
              <a:t>Blurred vision – </a:t>
            </a:r>
            <a:r>
              <a:rPr lang="en-US" altLang="en-US" sz="2000" i="1" dirty="0">
                <a:solidFill>
                  <a:srgbClr val="00B0F0"/>
                </a:solidFill>
              </a:rPr>
              <a:t>astigmatism</a:t>
            </a:r>
            <a:r>
              <a:rPr lang="en-US" altLang="en-US" sz="2000" dirty="0"/>
              <a:t> </a:t>
            </a:r>
            <a:endParaRPr lang="en-GB" altLang="en-US" sz="2000" dirty="0"/>
          </a:p>
          <a:p>
            <a:r>
              <a:rPr lang="en-US" altLang="en-US" sz="2000" dirty="0"/>
              <a:t>A visual impairment resulting from damage to parts of the brain responsible for vision – </a:t>
            </a:r>
            <a:r>
              <a:rPr lang="en-US" altLang="en-US" sz="2000" i="1" dirty="0">
                <a:solidFill>
                  <a:srgbClr val="00B0F0"/>
                </a:solidFill>
              </a:rPr>
              <a:t>cortical visual impairment (CVI)</a:t>
            </a:r>
            <a:endParaRPr lang="en-GB" altLang="en-US" sz="2000" i="1" dirty="0">
              <a:solidFill>
                <a:srgbClr val="00B0F0"/>
              </a:solidFill>
            </a:endParaRPr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01174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79C7EFD7-A049-4678-8377-91E8F0AF2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457200"/>
          </a:xfrm>
        </p:spPr>
        <p:txBody>
          <a:bodyPr/>
          <a:lstStyle/>
          <a:p>
            <a:endParaRPr lang="en-GB" altLang="en-US"/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5B60DC86-9D49-47A6-9102-A956CAC77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90601"/>
            <a:ext cx="8229600" cy="5135563"/>
          </a:xfrm>
        </p:spPr>
        <p:txBody>
          <a:bodyPr/>
          <a:lstStyle/>
          <a:p>
            <a:r>
              <a:rPr lang="en-US" altLang="en-US" sz="2000" dirty="0"/>
              <a:t>A visual impairment caused by premature birth – </a:t>
            </a:r>
            <a:r>
              <a:rPr lang="en-US" altLang="en-US" sz="2000" i="1" dirty="0">
                <a:solidFill>
                  <a:srgbClr val="00B0F0"/>
                </a:solidFill>
              </a:rPr>
              <a:t>retinopathy of prematurity </a:t>
            </a:r>
            <a:endParaRPr lang="en-GB" altLang="en-US" sz="2000" i="1" dirty="0">
              <a:solidFill>
                <a:srgbClr val="00B0F0"/>
              </a:solidFill>
            </a:endParaRPr>
          </a:p>
          <a:p>
            <a:r>
              <a:rPr lang="en-US" altLang="en-US" sz="2000" dirty="0"/>
              <a:t>A visual impairment caused by improper muscle functioning - </a:t>
            </a:r>
            <a:r>
              <a:rPr lang="en-US" altLang="en-US" sz="2000" i="1" dirty="0">
                <a:solidFill>
                  <a:srgbClr val="00B0F0"/>
                </a:solidFill>
              </a:rPr>
              <a:t>strabismus</a:t>
            </a:r>
            <a:endParaRPr lang="en-GB" altLang="en-US" sz="2000" i="1" dirty="0">
              <a:solidFill>
                <a:srgbClr val="00B0F0"/>
              </a:solidFill>
            </a:endParaRPr>
          </a:p>
          <a:p>
            <a:r>
              <a:rPr lang="en-US" altLang="en-US" sz="2000" dirty="0"/>
              <a:t>Instructing individuals with visual impairment to move through the environment – </a:t>
            </a:r>
            <a:r>
              <a:rPr lang="en-US" altLang="en-US" sz="2000" i="1" dirty="0">
                <a:solidFill>
                  <a:srgbClr val="00B0F0"/>
                </a:solidFill>
              </a:rPr>
              <a:t>orientation and mobility training</a:t>
            </a:r>
            <a:endParaRPr lang="en-GB" altLang="en-US" sz="2000" i="1" dirty="0">
              <a:solidFill>
                <a:srgbClr val="00B0F0"/>
              </a:solidFill>
            </a:endParaRPr>
          </a:p>
          <a:p>
            <a:r>
              <a:rPr lang="en-US" altLang="en-US" sz="2000" dirty="0"/>
              <a:t>Mobility aids used by people with visual impairment – </a:t>
            </a:r>
            <a:r>
              <a:rPr lang="en-US" altLang="en-US" sz="2000" i="1" dirty="0">
                <a:solidFill>
                  <a:srgbClr val="00B0F0"/>
                </a:solidFill>
              </a:rPr>
              <a:t>white cane, guide dogs</a:t>
            </a:r>
            <a:endParaRPr lang="en-GB" altLang="en-US" sz="2000" i="1" dirty="0">
              <a:solidFill>
                <a:srgbClr val="00B0F0"/>
              </a:solidFill>
            </a:endParaRPr>
          </a:p>
          <a:p>
            <a:r>
              <a:rPr lang="en-US" altLang="en-US" sz="2000" dirty="0"/>
              <a:t>A group of similar disorders that involve problems with communication skills, social interactions, and repetitive and stereotyped behavior – </a:t>
            </a:r>
            <a:r>
              <a:rPr lang="en-US" altLang="en-US" sz="2000" i="1" dirty="0">
                <a:solidFill>
                  <a:srgbClr val="00B0F0"/>
                </a:solidFill>
              </a:rPr>
              <a:t>autism spectrum disorders</a:t>
            </a:r>
            <a:endParaRPr lang="en-GB" altLang="en-US" sz="2000" i="1" dirty="0">
              <a:solidFill>
                <a:srgbClr val="00B0F0"/>
              </a:solidFill>
            </a:endParaRPr>
          </a:p>
          <a:p>
            <a:r>
              <a:rPr lang="en-US" altLang="en-US" sz="2000" dirty="0"/>
              <a:t>A disorder characterized by extreme social withdrawal and impairment in communication - </a:t>
            </a:r>
            <a:r>
              <a:rPr lang="en-US" altLang="en-US" sz="2000" i="1" dirty="0">
                <a:solidFill>
                  <a:srgbClr val="00B0F0"/>
                </a:solidFill>
              </a:rPr>
              <a:t>autism</a:t>
            </a:r>
            <a:endParaRPr lang="en-GB" altLang="en-US" sz="2000" i="1" dirty="0">
              <a:solidFill>
                <a:srgbClr val="00B0F0"/>
              </a:solidFill>
            </a:endParaRPr>
          </a:p>
          <a:p>
            <a:r>
              <a:rPr lang="en-US" altLang="en-US" sz="2000" dirty="0"/>
              <a:t>A milder form of autism characterized by primary problems in social interaction – </a:t>
            </a:r>
            <a:r>
              <a:rPr lang="en-US" altLang="en-US" sz="2000" i="1" dirty="0">
                <a:solidFill>
                  <a:srgbClr val="00B0F0"/>
                </a:solidFill>
              </a:rPr>
              <a:t>Asperger syndrome </a:t>
            </a:r>
            <a:endParaRPr lang="en-GB" altLang="en-US" sz="2000" i="1" dirty="0">
              <a:solidFill>
                <a:srgbClr val="00B0F0"/>
              </a:solidFill>
            </a:endParaRPr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28021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B1380-218B-47C9-8E1B-E98755180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00074-B132-4C19-B145-B36859EE3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Revision 5</a:t>
            </a:r>
            <a:r>
              <a:rPr lang="en-US" dirty="0"/>
              <a:t> reviews grammar and vocabulary from Units 9 and 10.</a:t>
            </a:r>
          </a:p>
          <a:p>
            <a:r>
              <a:rPr lang="en-US" dirty="0"/>
              <a:t>Unit 9:</a:t>
            </a:r>
          </a:p>
          <a:p>
            <a:pPr lvl="1"/>
            <a:r>
              <a:rPr lang="en-US" dirty="0"/>
              <a:t>Grammar – Passive voice (please refer to page 63 in your books)</a:t>
            </a:r>
          </a:p>
          <a:p>
            <a:pPr lvl="1"/>
            <a:r>
              <a:rPr lang="en-US" dirty="0"/>
              <a:t>Vocabulary – Visual impairments (pages 59 and 60)</a:t>
            </a:r>
          </a:p>
          <a:p>
            <a:r>
              <a:rPr lang="en-US" dirty="0"/>
              <a:t>Unit 10: </a:t>
            </a:r>
          </a:p>
          <a:p>
            <a:pPr lvl="1"/>
            <a:r>
              <a:rPr lang="en-US" dirty="0"/>
              <a:t>Grammar – Relative pronouns (please refer to page 67 in your books)</a:t>
            </a:r>
          </a:p>
          <a:p>
            <a:pPr lvl="1"/>
            <a:r>
              <a:rPr lang="en-US" dirty="0"/>
              <a:t>Vocabulary – Autism spectrum disorders (pages 64 and 65)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0505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8F7A215F-B6AD-411C-95D4-224931B0F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b="1" dirty="0"/>
              <a:t>1. Rewrite these sentences. Instead of using </a:t>
            </a:r>
            <a:r>
              <a:rPr lang="en-US" altLang="en-US" sz="2400" b="1" i="1" dirty="0"/>
              <a:t>somebody, people, they, nobody, etc.</a:t>
            </a:r>
            <a:r>
              <a:rPr lang="en-US" altLang="en-US" sz="2400" b="1" dirty="0"/>
              <a:t>, write a passive sentence.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CE3FFD3B-3AA1-4CB8-8A86-CEE026E4E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371601"/>
            <a:ext cx="8229600" cy="475456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en-US" sz="2000" dirty="0"/>
              <a:t>Somebody has cleaned the room.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en-US" sz="2000" dirty="0"/>
              <a:t>They are building a new ring road around the city.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en-US" sz="2000" dirty="0"/>
              <a:t>I didn’t realize that somebody was recording our conversation.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en-US" sz="2000" dirty="0"/>
              <a:t>Nobody told me about the meeting.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en-US" sz="2000" dirty="0"/>
              <a:t>They asked me some difficult questions at the interview.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en-US" sz="2000" dirty="0"/>
              <a:t>People don’t use this road much.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en-US" sz="2000" dirty="0"/>
              <a:t>How do people learn languages?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en-US" sz="2000" dirty="0"/>
              <a:t>Somebody warned us not to go out alone.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en-US" sz="2000" dirty="0"/>
              <a:t>How much will they pay you for your work?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en-US" sz="2000" dirty="0"/>
              <a:t>They have built a new hospital near the airport.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en-US" sz="2000" dirty="0"/>
              <a:t>Somebody is using the computer at the moment.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en-US" sz="2000" dirty="0"/>
              <a:t>When we got to the stadium, we found that they had cancelled the game.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en-US" alt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AE1866F-56B8-4862-8F0C-2FD26D592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0198" y="274638"/>
            <a:ext cx="8229600" cy="563562"/>
          </a:xfrm>
        </p:spPr>
        <p:txBody>
          <a:bodyPr/>
          <a:lstStyle/>
          <a:p>
            <a:r>
              <a:rPr lang="en-US" altLang="en-US" sz="2400" b="1" dirty="0"/>
              <a:t>2. Complete the sentences with a relative pronoun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FB5389E-9676-49F2-B4D8-7F575C649C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52600" y="1468072"/>
            <a:ext cx="8915400" cy="5008927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sz="2000" dirty="0"/>
              <a:t>Cathy is the woman _____ is married to Ben.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000" dirty="0"/>
              <a:t>John is the taxi driver _____ Jane is married to.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000" dirty="0"/>
              <a:t>Jenny is the woman _____ husband likes jogging.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000" dirty="0"/>
              <a:t>Dave is the man _____ works a s a mechanic.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000" dirty="0"/>
              <a:t>Cycling is the hobby _____ John likes best.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000" dirty="0"/>
              <a:t>Ben is married to a woman _____ hobby is reading.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000" dirty="0"/>
              <a:t>Jogging is something _____ Toby likes to do.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000" dirty="0"/>
              <a:t>The man _____ brings the post is called Ben.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000" dirty="0"/>
              <a:t> Photography is something _____ interests Sally.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000" dirty="0"/>
              <a:t>Sally is the woman _____ works as a bus driver.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000" dirty="0"/>
              <a:t>Reading is a hobby _____ Cathy enjoys.</a:t>
            </a:r>
          </a:p>
          <a:p>
            <a:pPr marL="609600" indent="-609600">
              <a:buNone/>
            </a:pPr>
            <a:r>
              <a:rPr lang="en-US" altLang="en-US" sz="2000" b="1" dirty="0"/>
              <a:t>In which of these sentences can you omit the relative pronoun?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A69D8-9E9E-4395-8664-8C0F724C1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/>
              <a:t>3. Find and correct the mistakes in the following sentences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716E3-BEE1-4537-81BF-B3069C462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Braille has used by blind people.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A lot known nowadays about causes of some disabilities.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Some modifications will be requiring for students with low vision.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Autism spectrum disorder is a term who is used nowadays for autism and other disorders similar to it.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Children that</a:t>
            </a:r>
            <a:r>
              <a:rPr lang="en-US" i="1" dirty="0"/>
              <a:t> </a:t>
            </a:r>
            <a:r>
              <a:rPr lang="en-US" dirty="0"/>
              <a:t>identical twins have autism are more likely to have autism themselves.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Most professionals which are involved in educational programming for students with autism spectrum disorders agree that students with autism primarily need instruction in communication skills.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BFF684C7-CDF9-4F3F-8765-FE33493F0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800" b="1" dirty="0"/>
              <a:t>4. Write the appropriate term or phrase for each definition</a:t>
            </a:r>
            <a:endParaRPr lang="en-GB" altLang="en-US" sz="2800" dirty="0"/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F06E802B-06F0-470A-83F7-17098BF26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983163"/>
          </a:xfrm>
        </p:spPr>
        <p:txBody>
          <a:bodyPr/>
          <a:lstStyle/>
          <a:p>
            <a:r>
              <a:rPr lang="en-US" altLang="en-US" sz="2000"/>
              <a:t>A partial or total inability to see </a:t>
            </a:r>
            <a:endParaRPr lang="en-GB" altLang="en-US" sz="2000"/>
          </a:p>
          <a:p>
            <a:r>
              <a:rPr lang="en-US" altLang="en-US" sz="2000"/>
              <a:t>Ability to see clearly</a:t>
            </a:r>
            <a:endParaRPr lang="en-GB" altLang="en-US" sz="2000"/>
          </a:p>
          <a:p>
            <a:r>
              <a:rPr lang="en-US" altLang="en-US" sz="2000"/>
              <a:t>People who are unable to see anything </a:t>
            </a:r>
            <a:endParaRPr lang="en-GB" altLang="en-US" sz="2000"/>
          </a:p>
          <a:p>
            <a:r>
              <a:rPr lang="en-US" altLang="en-US" sz="2000"/>
              <a:t>People who can read print with adaptations (e.g. magnifying devices) </a:t>
            </a:r>
            <a:endParaRPr lang="en-GB" altLang="en-US" sz="2000"/>
          </a:p>
          <a:p>
            <a:r>
              <a:rPr lang="en-US" altLang="en-US" sz="2000"/>
              <a:t>A system of raised dots by which people who are blind read with their fingertips </a:t>
            </a:r>
            <a:endParaRPr lang="en-GB" altLang="en-US" sz="2000"/>
          </a:p>
          <a:p>
            <a:r>
              <a:rPr lang="en-US" altLang="en-US" sz="2000"/>
              <a:t>Bending of the light rays as they pass through various structures of the eye </a:t>
            </a:r>
            <a:endParaRPr lang="en-GB" altLang="en-US" sz="2000"/>
          </a:p>
          <a:p>
            <a:r>
              <a:rPr lang="en-US" altLang="en-US" sz="2000"/>
              <a:t>Nearsightedness </a:t>
            </a:r>
            <a:endParaRPr lang="en-GB" altLang="en-US" sz="2000"/>
          </a:p>
          <a:p>
            <a:r>
              <a:rPr lang="en-US" altLang="en-US" sz="2000"/>
              <a:t>Farsightedness </a:t>
            </a:r>
            <a:endParaRPr lang="en-GB" altLang="en-US" sz="2000"/>
          </a:p>
          <a:p>
            <a:r>
              <a:rPr lang="en-US" altLang="en-US" sz="2000"/>
              <a:t>Blurred vision </a:t>
            </a:r>
            <a:endParaRPr lang="en-GB" altLang="en-US" sz="2000"/>
          </a:p>
          <a:p>
            <a:r>
              <a:rPr lang="en-US" altLang="en-US" sz="2000"/>
              <a:t>A visual impairment resulting from damage to parts of the brain responsible for vision</a:t>
            </a:r>
            <a:endParaRPr lang="en-GB" altLang="en-US" sz="2000"/>
          </a:p>
          <a:p>
            <a:endParaRPr lang="en-GB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79C7EFD7-A049-4678-8377-91E8F0AF2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457200"/>
          </a:xfrm>
        </p:spPr>
        <p:txBody>
          <a:bodyPr/>
          <a:lstStyle/>
          <a:p>
            <a:endParaRPr lang="en-GB" altLang="en-US"/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5B60DC86-9D49-47A6-9102-A956CAC77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90601"/>
            <a:ext cx="8229600" cy="5135563"/>
          </a:xfrm>
        </p:spPr>
        <p:txBody>
          <a:bodyPr/>
          <a:lstStyle/>
          <a:p>
            <a:r>
              <a:rPr lang="en-US" altLang="en-US" sz="2000"/>
              <a:t>A visual impairment caused by premature birth </a:t>
            </a:r>
            <a:endParaRPr lang="en-GB" altLang="en-US" sz="2000"/>
          </a:p>
          <a:p>
            <a:r>
              <a:rPr lang="en-US" altLang="en-US" sz="2000"/>
              <a:t>A visual impairment caused by improper muscle functioning </a:t>
            </a:r>
            <a:endParaRPr lang="en-GB" altLang="en-US" sz="2000"/>
          </a:p>
          <a:p>
            <a:r>
              <a:rPr lang="en-US" altLang="en-US" sz="2000"/>
              <a:t>Instructing individuals with visual impairment to move through the environment </a:t>
            </a:r>
            <a:endParaRPr lang="en-GB" altLang="en-US" sz="2000"/>
          </a:p>
          <a:p>
            <a:r>
              <a:rPr lang="en-US" altLang="en-US" sz="2000"/>
              <a:t>Mobility aids used by people with visual impairment </a:t>
            </a:r>
            <a:endParaRPr lang="en-GB" altLang="en-US" sz="2000"/>
          </a:p>
          <a:p>
            <a:r>
              <a:rPr lang="en-US" altLang="en-US" sz="2000"/>
              <a:t>A group of similar disorders that involve problems with communication skills, social interactions, and repetitive and stereotyped behavior </a:t>
            </a:r>
            <a:endParaRPr lang="en-GB" altLang="en-US" sz="2000"/>
          </a:p>
          <a:p>
            <a:r>
              <a:rPr lang="en-US" altLang="en-US" sz="2000"/>
              <a:t>A disorder characterized by extreme social withdrawal and impairment in communication </a:t>
            </a:r>
            <a:endParaRPr lang="en-GB" altLang="en-US" sz="2000"/>
          </a:p>
          <a:p>
            <a:r>
              <a:rPr lang="en-US" altLang="en-US" sz="2000"/>
              <a:t>A milder form of autism characterized by primary problems in social interaction </a:t>
            </a:r>
            <a:endParaRPr lang="en-GB" altLang="en-US" sz="2000"/>
          </a:p>
          <a:p>
            <a:endParaRPr lang="en-GB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F8C35-EBFD-4FC6-8D9E-C34C183853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KEY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545BE4-443F-4E28-952B-A1199397A1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787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8F7A215F-B6AD-411C-95D4-224931B0F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b="1" dirty="0"/>
              <a:t>1. Rewrite these sentences. Instead of using </a:t>
            </a:r>
            <a:r>
              <a:rPr lang="en-US" altLang="en-US" sz="2400" b="1" i="1" dirty="0"/>
              <a:t>somebody, people, they, nobody, etc.</a:t>
            </a:r>
            <a:r>
              <a:rPr lang="en-US" altLang="en-US" sz="2400" b="1" dirty="0"/>
              <a:t>, write a passive sentence.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CE3FFD3B-3AA1-4CB8-8A86-CEE026E4E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371601"/>
            <a:ext cx="8229600" cy="475456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en-US" sz="2000" dirty="0"/>
              <a:t>The room </a:t>
            </a:r>
            <a:r>
              <a:rPr lang="en-US" altLang="en-US" sz="2000" i="1" dirty="0">
                <a:solidFill>
                  <a:srgbClr val="00B0F0"/>
                </a:solidFill>
              </a:rPr>
              <a:t>has been cleaned</a:t>
            </a:r>
            <a:r>
              <a:rPr lang="en-US" altLang="en-US" sz="2000" dirty="0"/>
              <a:t>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en-US" sz="2000" dirty="0"/>
              <a:t>A new ring road </a:t>
            </a:r>
            <a:r>
              <a:rPr lang="en-US" altLang="en-US" sz="2000" i="1" dirty="0">
                <a:solidFill>
                  <a:srgbClr val="00B0F0"/>
                </a:solidFill>
              </a:rPr>
              <a:t>is being built </a:t>
            </a:r>
            <a:r>
              <a:rPr lang="en-US" altLang="en-US" sz="2000" dirty="0"/>
              <a:t>around the city.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en-US" sz="2000" dirty="0"/>
              <a:t>I didn’t realize that our conversation </a:t>
            </a:r>
            <a:r>
              <a:rPr lang="en-US" altLang="en-US" sz="2000" i="1" dirty="0">
                <a:solidFill>
                  <a:srgbClr val="00B0F0"/>
                </a:solidFill>
              </a:rPr>
              <a:t>was being recorded</a:t>
            </a:r>
            <a:r>
              <a:rPr lang="en-US" altLang="en-US" sz="2000" dirty="0"/>
              <a:t>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en-US" sz="2000" i="1" dirty="0">
                <a:solidFill>
                  <a:srgbClr val="00B0F0"/>
                </a:solidFill>
              </a:rPr>
              <a:t>I wasn’t told </a:t>
            </a:r>
            <a:r>
              <a:rPr lang="en-US" altLang="en-US" sz="2000" dirty="0"/>
              <a:t>about the meeting.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en-US" sz="2000" i="1" dirty="0">
                <a:solidFill>
                  <a:srgbClr val="00B0F0"/>
                </a:solidFill>
              </a:rPr>
              <a:t>I was asked </a:t>
            </a:r>
            <a:r>
              <a:rPr lang="en-US" altLang="en-US" sz="2000" dirty="0"/>
              <a:t>some difficult questions at the interview.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en-US" sz="2000" dirty="0"/>
              <a:t>This road </a:t>
            </a:r>
            <a:r>
              <a:rPr lang="en-US" altLang="en-US" sz="2000" i="1" dirty="0">
                <a:solidFill>
                  <a:srgbClr val="00B0F0"/>
                </a:solidFill>
              </a:rPr>
              <a:t>isn’t used </a:t>
            </a:r>
            <a:r>
              <a:rPr lang="en-US" altLang="en-US" sz="2000" dirty="0"/>
              <a:t>much.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en-US" sz="2000" dirty="0"/>
              <a:t>How </a:t>
            </a:r>
            <a:r>
              <a:rPr lang="en-US" altLang="en-US" sz="2000" i="1" dirty="0">
                <a:solidFill>
                  <a:srgbClr val="00B0F0"/>
                </a:solidFill>
              </a:rPr>
              <a:t>are</a:t>
            </a:r>
            <a:r>
              <a:rPr lang="en-US" altLang="en-US" sz="2000" dirty="0"/>
              <a:t> languages </a:t>
            </a:r>
            <a:r>
              <a:rPr lang="en-US" altLang="en-US" sz="2000" i="1" dirty="0">
                <a:solidFill>
                  <a:srgbClr val="00B0F0"/>
                </a:solidFill>
              </a:rPr>
              <a:t>learnt</a:t>
            </a:r>
            <a:r>
              <a:rPr lang="en-US" altLang="en-US" sz="2000" dirty="0"/>
              <a:t>?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en-US" sz="2000" i="1" dirty="0">
                <a:solidFill>
                  <a:srgbClr val="00B0F0"/>
                </a:solidFill>
              </a:rPr>
              <a:t>We were warned </a:t>
            </a:r>
            <a:r>
              <a:rPr lang="en-US" altLang="en-US" sz="2000" dirty="0"/>
              <a:t>not to go out alone.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en-US" sz="2000" dirty="0"/>
              <a:t>How much </a:t>
            </a:r>
            <a:r>
              <a:rPr lang="en-US" altLang="en-US" sz="2000" i="1" dirty="0">
                <a:solidFill>
                  <a:srgbClr val="00B0F0"/>
                </a:solidFill>
              </a:rPr>
              <a:t>will you be paid </a:t>
            </a:r>
            <a:r>
              <a:rPr lang="en-US" altLang="en-US" sz="2000" dirty="0"/>
              <a:t>for your work?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en-US" sz="2000" dirty="0"/>
              <a:t>A new hospital </a:t>
            </a:r>
            <a:r>
              <a:rPr lang="en-US" altLang="en-US" sz="2000" i="1" dirty="0">
                <a:solidFill>
                  <a:srgbClr val="00B0F0"/>
                </a:solidFill>
              </a:rPr>
              <a:t>has been built </a:t>
            </a:r>
            <a:r>
              <a:rPr lang="en-US" altLang="en-US" sz="2000" dirty="0"/>
              <a:t>near the airport.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en-US" sz="2000" dirty="0"/>
              <a:t>The computer </a:t>
            </a:r>
            <a:r>
              <a:rPr lang="en-US" altLang="en-US" sz="2000" i="1" dirty="0">
                <a:solidFill>
                  <a:srgbClr val="00B0F0"/>
                </a:solidFill>
              </a:rPr>
              <a:t>is being used </a:t>
            </a:r>
            <a:r>
              <a:rPr lang="en-US" altLang="en-US" sz="2000" dirty="0"/>
              <a:t>at the moment.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en-US" sz="2000" dirty="0"/>
              <a:t>When we got to the stadium, we found that the game </a:t>
            </a:r>
            <a:r>
              <a:rPr lang="en-US" altLang="en-US" sz="2000" i="1" dirty="0">
                <a:solidFill>
                  <a:srgbClr val="00B0F0"/>
                </a:solidFill>
              </a:rPr>
              <a:t>had been cancelled</a:t>
            </a:r>
            <a:r>
              <a:rPr lang="en-US" altLang="en-US" sz="2000" dirty="0"/>
              <a:t>. 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123303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1261</Words>
  <Application>Microsoft Office PowerPoint</Application>
  <PresentationFormat>Widescreen</PresentationFormat>
  <Paragraphs>114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1_Office Theme</vt:lpstr>
      <vt:lpstr>REVISION 5</vt:lpstr>
      <vt:lpstr>PowerPoint Presentation</vt:lpstr>
      <vt:lpstr>1. Rewrite these sentences. Instead of using somebody, people, they, nobody, etc., write a passive sentence.</vt:lpstr>
      <vt:lpstr>2. Complete the sentences with a relative pronoun</vt:lpstr>
      <vt:lpstr>3. Find and correct the mistakes in the following sentences </vt:lpstr>
      <vt:lpstr>4. Write the appropriate term or phrase for each definition</vt:lpstr>
      <vt:lpstr>PowerPoint Presentation</vt:lpstr>
      <vt:lpstr>KEY</vt:lpstr>
      <vt:lpstr>1. Rewrite these sentences. Instead of using somebody, people, they, nobody, etc., write a passive sentence.</vt:lpstr>
      <vt:lpstr>2. Complete the sentences with a relative pronoun</vt:lpstr>
      <vt:lpstr>3. Find and correct the mistakes in the following sentences </vt:lpstr>
      <vt:lpstr>4. Write the appropriate term or phrase for each definition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5</dc:title>
  <dc:creator>Maja Otanjac</dc:creator>
  <cp:lastModifiedBy>Maja Otanjac</cp:lastModifiedBy>
  <cp:revision>14</cp:revision>
  <dcterms:created xsi:type="dcterms:W3CDTF">2020-03-18T07:33:00Z</dcterms:created>
  <dcterms:modified xsi:type="dcterms:W3CDTF">2020-03-18T08:46:58Z</dcterms:modified>
</cp:coreProperties>
</file>